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18" r:id="rId2"/>
    <p:sldId id="349" r:id="rId3"/>
    <p:sldId id="329" r:id="rId4"/>
    <p:sldId id="340" r:id="rId5"/>
    <p:sldId id="351" r:id="rId6"/>
    <p:sldId id="350" r:id="rId7"/>
    <p:sldId id="341" r:id="rId8"/>
    <p:sldId id="339" r:id="rId9"/>
    <p:sldId id="343" r:id="rId10"/>
    <p:sldId id="346" r:id="rId11"/>
    <p:sldId id="352" r:id="rId12"/>
    <p:sldId id="348" r:id="rId13"/>
    <p:sldId id="353" r:id="rId14"/>
    <p:sldId id="345" r:id="rId15"/>
    <p:sldId id="344" r:id="rId16"/>
  </p:sldIdLst>
  <p:sldSz cx="12188825" cy="6858000"/>
  <p:notesSz cx="6858000" cy="9144000"/>
  <p:custDataLst>
    <p:tags r:id="rId19"/>
  </p:custDataLst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A7C8A798-7964-4773-B9F0-6568F780F99A}">
          <p14:sldIdLst>
            <p14:sldId id="318"/>
          </p14:sldIdLst>
        </p14:section>
        <p14:section name="Seção sem Título" id="{ED720A60-CEF3-4B94-BD73-7DE7B114E69C}">
          <p14:sldIdLst>
            <p14:sldId id="349"/>
            <p14:sldId id="329"/>
            <p14:sldId id="340"/>
            <p14:sldId id="351"/>
            <p14:sldId id="350"/>
            <p14:sldId id="341"/>
            <p14:sldId id="339"/>
            <p14:sldId id="343"/>
            <p14:sldId id="346"/>
            <p14:sldId id="352"/>
            <p14:sldId id="348"/>
            <p14:sldId id="35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4" autoAdjust="0"/>
    <p:restoredTop sz="94629" autoAdjust="0"/>
  </p:normalViewPr>
  <p:slideViewPr>
    <p:cSldViewPr showGuides="1">
      <p:cViewPr varScale="1">
        <p:scale>
          <a:sx n="114" d="100"/>
          <a:sy n="114" d="100"/>
        </p:scale>
        <p:origin x="2106" y="102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49BDAE4-9A39-4BA1-9136-D2EFA1E04D98}" type="datetime1">
              <a:rPr lang="pt-BR" smtClean="0"/>
              <a:t>03/12/2021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F8ED99B-9732-49FC-9C16-B56FEB1B10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06ED614-FEEC-4ACC-BA12-4CAE9456AEEE}" type="datetime1">
              <a:rPr lang="pt-BR" noProof="0" smtClean="0"/>
              <a:t>03/12/2021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3199CD-3E1B-4AE6-990F-76F925F5EA9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9905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0253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9775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2931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7033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9859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5970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noProof="0" smtClean="0"/>
              <a:t>12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48563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noProof="0" smtClean="0"/>
              <a:t>13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9195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 rtlCol="0"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 dirty="0"/>
              <a:t>Editar Estilo de subtítulo mestre</a:t>
            </a:r>
          </a:p>
        </p:txBody>
      </p:sp>
      <p:cxnSp>
        <p:nvCxnSpPr>
          <p:cNvPr id="6" name="Conector reto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tângulo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33352B-A66E-4DA9-890F-A71DA03CAF6E}" type="datetime1">
              <a:rPr lang="pt-BR" noProof="0" smtClean="0"/>
              <a:t>03/12/2021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61B8-657E-4CAA-85DE-F5D5A2AE0F99}" type="datetime1">
              <a:rPr lang="pt-BR" noProof="0" smtClean="0"/>
              <a:t>03/12/2021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7" name="Conector reto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0B1FBB-62EB-4EBC-95EC-32A604B06502}" type="datetime1">
              <a:rPr lang="pt-BR" noProof="0" smtClean="0"/>
              <a:t>03/12/2021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7" name="Conector reto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grpSp>
        <p:nvGrpSpPr>
          <p:cNvPr id="7" name="Grupo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tângulo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97A6DA-77BA-42A0-9F96-C5FB2CFAF732}" type="datetime1">
              <a:rPr lang="pt-BR" noProof="0" smtClean="0"/>
              <a:t>03/12/2021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9" name="Conector reto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AFF4F7-FDF9-49ED-BBC2-DD5F91A22FF2}" type="datetime1">
              <a:rPr lang="pt-BR" noProof="0" smtClean="0"/>
              <a:t>03/12/2021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8" name="Conector reto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B90986-5233-48D6-AF2D-E05A90D9196D}" type="datetime1">
              <a:rPr lang="pt-BR" noProof="0" smtClean="0"/>
              <a:t>03/12/2021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6CDF21-57C5-4942-9EB1-EA6CB7FE508C}" type="datetime1">
              <a:rPr lang="pt-BR" noProof="0" smtClean="0"/>
              <a:t>03/12/2021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6" name="Conector reto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049B9D-3914-498E-A5D3-34AAD8688D06}" type="datetime1">
              <a:rPr lang="pt-BR" noProof="0" smtClean="0"/>
              <a:t>03/12/2021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rtlCol="0"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73E18F-760C-451C-8140-E9A2FE633674}" type="datetime1">
              <a:rPr lang="pt-BR" noProof="0" smtClean="0"/>
              <a:t>03/12/2021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8" name="Conector reto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10" name="Conector reto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119FE151-CBC1-41D7-BE96-907EAC15B4E9}" type="datetime1">
              <a:rPr lang="pt-BR" noProof="0" smtClean="0"/>
              <a:t>03/12/2021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2A013F82-EE5E-44EE-A61D-E31C6657F26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0824" y="3429000"/>
            <a:ext cx="5945188" cy="1219200"/>
          </a:xfrm>
        </p:spPr>
        <p:txBody>
          <a:bodyPr rtlCol="0">
            <a:noAutofit/>
          </a:bodyPr>
          <a:lstStyle/>
          <a:p>
            <a:pPr rtl="0"/>
            <a:r>
              <a:rPr lang="pt-br" sz="3200" dirty="0"/>
              <a:t>Sugestionamento de Investimento e Melhor Momento</a:t>
            </a:r>
            <a:endParaRPr lang="pt-BR" sz="3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Rafael Soares Melero</a:t>
            </a: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8DC3C-8030-45EE-945A-A0B366ED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EA1071F-168D-4350-B7C7-F00C31C16A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7868" y="2636912"/>
            <a:ext cx="10460633" cy="3693027"/>
          </a:xfrm>
          <a:prstGeom prst="rect">
            <a:avLst/>
          </a:prstGeom>
        </p:spPr>
      </p:pic>
      <p:sp>
        <p:nvSpPr>
          <p:cNvPr id="6" name="Espaço Reservado para Conteúdo 9">
            <a:extLst>
              <a:ext uri="{FF2B5EF4-FFF2-40B4-BE49-F238E27FC236}">
                <a16:creationId xmlns:a16="http://schemas.microsoft.com/office/drawing/2014/main" id="{6000F4D4-7C22-4DA3-8B37-FAB588E9C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1"/>
            <a:ext cx="9829799" cy="367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Correlação maior da Vale com índices</a:t>
            </a:r>
          </a:p>
        </p:txBody>
      </p:sp>
    </p:spTree>
    <p:extLst>
      <p:ext uri="{BB962C8B-B14F-4D97-AF65-F5344CB8AC3E}">
        <p14:creationId xmlns:p14="http://schemas.microsoft.com/office/powerpoint/2010/main" val="292704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8DC3C-8030-45EE-945A-A0B366ED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0AF6A11-25F7-446D-98C2-5F676C4D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95" y="2151400"/>
            <a:ext cx="10138817" cy="3561852"/>
          </a:xfrm>
          <a:prstGeom prst="rect">
            <a:avLst/>
          </a:prstGeom>
        </p:spPr>
      </p:pic>
      <p:sp>
        <p:nvSpPr>
          <p:cNvPr id="11" name="Espaço Reservado para Conteúdo 9">
            <a:extLst>
              <a:ext uri="{FF2B5EF4-FFF2-40B4-BE49-F238E27FC236}">
                <a16:creationId xmlns:a16="http://schemas.microsoft.com/office/drawing/2014/main" id="{8AD899DB-A2C4-4E9A-883E-54BFA98AC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1"/>
            <a:ext cx="9829799" cy="367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Correlação maior da Vale com índices</a:t>
            </a:r>
          </a:p>
        </p:txBody>
      </p:sp>
    </p:spTree>
    <p:extLst>
      <p:ext uri="{BB962C8B-B14F-4D97-AF65-F5344CB8AC3E}">
        <p14:creationId xmlns:p14="http://schemas.microsoft.com/office/powerpoint/2010/main" val="216353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8DC3C-8030-45EE-945A-A0B366ED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6" name="Espaço Reservado para Conteúdo 9">
            <a:extLst>
              <a:ext uri="{FF2B5EF4-FFF2-40B4-BE49-F238E27FC236}">
                <a16:creationId xmlns:a16="http://schemas.microsoft.com/office/drawing/2014/main" id="{6000F4D4-7C22-4DA3-8B37-FAB588E9C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1"/>
            <a:ext cx="9829799" cy="367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Correlação forte entre empresas e o índice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55E2F0-42AD-445D-A316-60D123FF53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7868" y="2492896"/>
            <a:ext cx="10469760" cy="376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5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8DC3C-8030-45EE-945A-A0B366ED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6" name="Espaço Reservado para Conteúdo 9">
            <a:extLst>
              <a:ext uri="{FF2B5EF4-FFF2-40B4-BE49-F238E27FC236}">
                <a16:creationId xmlns:a16="http://schemas.microsoft.com/office/drawing/2014/main" id="{6000F4D4-7C22-4DA3-8B37-FAB588E9C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1"/>
            <a:ext cx="9829799" cy="367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Correlação forte entre empresas e o índice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FAEC9B-1010-4C8F-81E0-6145E5EF5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76" y="2636912"/>
            <a:ext cx="10082336" cy="36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6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CE983-68AE-461B-8264-CB908FB7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6635D2-D79D-468D-B0A4-D4FADA34D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Acurácia</a:t>
            </a:r>
          </a:p>
          <a:p>
            <a:pPr lvl="1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390BF2E-F39E-4BEB-874E-F5142A7C9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108" y="2852936"/>
            <a:ext cx="5991225" cy="208597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F481F01-14B3-4B4F-816A-99EDEBAFDCF8}"/>
              </a:ext>
            </a:extLst>
          </p:cNvPr>
          <p:cNvSpPr/>
          <p:nvPr/>
        </p:nvSpPr>
        <p:spPr>
          <a:xfrm>
            <a:off x="2638028" y="4293096"/>
            <a:ext cx="8136904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26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1F9E7-A428-4C7E-81FE-2588308D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 – </a:t>
            </a:r>
            <a:r>
              <a:rPr lang="pt-BR" dirty="0" err="1"/>
              <a:t>Random</a:t>
            </a:r>
            <a:r>
              <a:rPr lang="pt-BR" dirty="0"/>
              <a:t> Forest</a:t>
            </a:r>
          </a:p>
        </p:txBody>
      </p:sp>
      <p:pic>
        <p:nvPicPr>
          <p:cNvPr id="1026" name="Imagem 1">
            <a:extLst>
              <a:ext uri="{FF2B5EF4-FFF2-40B4-BE49-F238E27FC236}">
                <a16:creationId xmlns:a16="http://schemas.microsoft.com/office/drawing/2014/main" id="{E0CF5A58-202F-45FD-A2F8-183EEBC73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2420888"/>
            <a:ext cx="9687608" cy="427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10CF473B-0BD4-4BC1-B1FE-34B7E25DB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1"/>
            <a:ext cx="9829799" cy="367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Das 576 vezes que foi investido, 459 deram o retorno esperado, 79% de acurácia</a:t>
            </a:r>
          </a:p>
        </p:txBody>
      </p:sp>
    </p:spTree>
    <p:extLst>
      <p:ext uri="{BB962C8B-B14F-4D97-AF65-F5344CB8AC3E}">
        <p14:creationId xmlns:p14="http://schemas.microsoft.com/office/powerpoint/2010/main" val="285570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Contexto</a:t>
            </a:r>
          </a:p>
        </p:txBody>
      </p:sp>
      <p:pic>
        <p:nvPicPr>
          <p:cNvPr id="3" name="Imagem 2" descr="Homem com os braços abertos&#10;&#10;Descrição gerada automaticamente com confiança baixa">
            <a:extLst>
              <a:ext uri="{FF2B5EF4-FFF2-40B4-BE49-F238E27FC236}">
                <a16:creationId xmlns:a16="http://schemas.microsoft.com/office/drawing/2014/main" id="{EBF1C7BC-2415-4D8F-A0B8-3C972C198E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3505200"/>
            <a:ext cx="6473552" cy="33528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1C183AC-3E69-4B1B-977B-9AE786CCBA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0737" y="1923636"/>
            <a:ext cx="8276083" cy="4854792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9E935EF-9320-4C94-9459-D52C9FDC7471}"/>
              </a:ext>
            </a:extLst>
          </p:cNvPr>
          <p:cNvCxnSpPr/>
          <p:nvPr/>
        </p:nvCxnSpPr>
        <p:spPr>
          <a:xfrm flipH="1">
            <a:off x="7894612" y="2060848"/>
            <a:ext cx="936104" cy="216024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C497E65-3463-4E36-85E1-56BC6AE0ED10}"/>
              </a:ext>
            </a:extLst>
          </p:cNvPr>
          <p:cNvSpPr txBox="1"/>
          <p:nvPr/>
        </p:nvSpPr>
        <p:spPr>
          <a:xfrm>
            <a:off x="2070402" y="3645024"/>
            <a:ext cx="351995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66% do total de pessoas físicas</a:t>
            </a:r>
          </a:p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possuem 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apenas títulos de </a:t>
            </a:r>
          </a:p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Renda Fixa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6E2895C-71A2-4157-9BA1-810E6C9B45FC}"/>
              </a:ext>
            </a:extLst>
          </p:cNvPr>
          <p:cNvSpPr txBox="1"/>
          <p:nvPr/>
        </p:nvSpPr>
        <p:spPr>
          <a:xfrm>
            <a:off x="2070403" y="2636912"/>
            <a:ext cx="3519953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82% do total de pessoas físicas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possuem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apenas um tipo de</a:t>
            </a:r>
          </a:p>
          <a:p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Investimento (RF/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Equities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/TD)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153691F-FCEE-4857-8C95-DA494AE23B2A}"/>
              </a:ext>
            </a:extLst>
          </p:cNvPr>
          <p:cNvSpPr txBox="1"/>
          <p:nvPr/>
        </p:nvSpPr>
        <p:spPr>
          <a:xfrm>
            <a:off x="7741329" y="3543713"/>
            <a:ext cx="2025491" cy="64633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2,6 milhões de </a:t>
            </a:r>
          </a:p>
          <a:p>
            <a:pPr algn="ct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novos investidores</a:t>
            </a:r>
          </a:p>
        </p:txBody>
      </p:sp>
    </p:spTree>
    <p:extLst>
      <p:ext uri="{BB962C8B-B14F-4D97-AF65-F5344CB8AC3E}">
        <p14:creationId xmlns:p14="http://schemas.microsoft.com/office/powerpoint/2010/main" val="171312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Problemas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22413" y="1981201"/>
            <a:ext cx="9829799" cy="2455912"/>
          </a:xfrm>
        </p:spPr>
        <p:txBody>
          <a:bodyPr rtlCol="0">
            <a:normAutofit fontScale="92500"/>
          </a:bodyPr>
          <a:lstStyle/>
          <a:p>
            <a:r>
              <a:rPr lang="pt-BR" dirty="0"/>
              <a:t>Foco em apenas um tipo de ativo.</a:t>
            </a:r>
          </a:p>
          <a:p>
            <a:r>
              <a:rPr lang="pt-BR" dirty="0"/>
              <a:t>Hora inoportuna para realização de investimento.</a:t>
            </a:r>
          </a:p>
          <a:p>
            <a:pPr rtl="0"/>
            <a:r>
              <a:rPr lang="pt-BR" dirty="0"/>
              <a:t>Divulgações pretensiosas de investimentos alavancando o efeito manada.</a:t>
            </a:r>
          </a:p>
          <a:p>
            <a:pPr rtl="0"/>
            <a:r>
              <a:rPr lang="pt-BR" dirty="0"/>
              <a:t>Perda de capital ocasionada pela falta de conhecimento dos novos investidores.</a:t>
            </a:r>
          </a:p>
          <a:p>
            <a:endParaRPr lang="pt-BR" dirty="0"/>
          </a:p>
          <a:p>
            <a:pPr rtl="0"/>
            <a:endParaRPr lang="pt-BR" dirty="0"/>
          </a:p>
        </p:txBody>
      </p:sp>
      <p:pic>
        <p:nvPicPr>
          <p:cNvPr id="3" name="Imagem 2" descr="Homem com os braços abertos&#10;&#10;Descrição gerada automaticamente com confiança baixa">
            <a:extLst>
              <a:ext uri="{FF2B5EF4-FFF2-40B4-BE49-F238E27FC236}">
                <a16:creationId xmlns:a16="http://schemas.microsoft.com/office/drawing/2014/main" id="{EBF1C7BC-2415-4D8F-A0B8-3C972C198E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3505200"/>
            <a:ext cx="647355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Previsões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22413" y="1981201"/>
            <a:ext cx="9829799" cy="439688"/>
          </a:xfrm>
        </p:spPr>
        <p:txBody>
          <a:bodyPr rtlCol="0"/>
          <a:lstStyle/>
          <a:p>
            <a:pPr rtl="0"/>
            <a:r>
              <a:rPr lang="pt-BR" dirty="0"/>
              <a:t>Identificar qual investimento deverá ser realizado</a:t>
            </a:r>
          </a:p>
        </p:txBody>
      </p:sp>
      <p:pic>
        <p:nvPicPr>
          <p:cNvPr id="5" name="Imagem 4" descr="Mesa de bilhar com bolas coloridas&#10;&#10;Descrição gerada automaticamente com confiança média">
            <a:extLst>
              <a:ext uri="{FF2B5EF4-FFF2-40B4-BE49-F238E27FC236}">
                <a16:creationId xmlns:a16="http://schemas.microsoft.com/office/drawing/2014/main" id="{988F5E79-1A87-466D-91FB-1036D3DCF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127" y="4659873"/>
            <a:ext cx="2554569" cy="202421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0E5C601-A097-4606-B109-B4116596B6D4}"/>
              </a:ext>
            </a:extLst>
          </p:cNvPr>
          <p:cNvSpPr txBox="1"/>
          <p:nvPr/>
        </p:nvSpPr>
        <p:spPr>
          <a:xfrm>
            <a:off x="3867472" y="6212240"/>
            <a:ext cx="21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ACAO</a:t>
            </a:r>
          </a:p>
        </p:txBody>
      </p:sp>
      <p:pic>
        <p:nvPicPr>
          <p:cNvPr id="1026" name="Picture 2" descr="Ícone de sinal de parada Notificações que não fazem nada. 622736 Vetor no  Vecteezy">
            <a:extLst>
              <a:ext uri="{FF2B5EF4-FFF2-40B4-BE49-F238E27FC236}">
                <a16:creationId xmlns:a16="http://schemas.microsoft.com/office/drawing/2014/main" id="{38AA6683-F910-4919-82BD-8C35E16E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246" y="2420889"/>
            <a:ext cx="1181497" cy="118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E839101-951F-4F85-9FC6-CC0FB2368691}"/>
              </a:ext>
            </a:extLst>
          </p:cNvPr>
          <p:cNvSpPr txBox="1"/>
          <p:nvPr/>
        </p:nvSpPr>
        <p:spPr>
          <a:xfrm>
            <a:off x="3873946" y="2755303"/>
            <a:ext cx="21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NÃO FAZER NADA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DD2328-0FC5-4590-BAA4-0AD087B2DF89}"/>
              </a:ext>
            </a:extLst>
          </p:cNvPr>
          <p:cNvSpPr txBox="1"/>
          <p:nvPr/>
        </p:nvSpPr>
        <p:spPr>
          <a:xfrm>
            <a:off x="3867472" y="3329045"/>
            <a:ext cx="2124000" cy="383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ÍNDICE BOVESPA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E6EAEE5-4F97-4F67-A8A0-40D6704B4C60}"/>
              </a:ext>
            </a:extLst>
          </p:cNvPr>
          <p:cNvSpPr txBox="1"/>
          <p:nvPr/>
        </p:nvSpPr>
        <p:spPr>
          <a:xfrm>
            <a:off x="6819775" y="3127579"/>
            <a:ext cx="1273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BOVA11</a:t>
            </a:r>
          </a:p>
        </p:txBody>
      </p:sp>
      <p:pic>
        <p:nvPicPr>
          <p:cNvPr id="1030" name="Picture 6" descr="Cédula Nota Um (1) Dólar Americano Dollar Coleção Original | MercadoLivre">
            <a:extLst>
              <a:ext uri="{FF2B5EF4-FFF2-40B4-BE49-F238E27FC236}">
                <a16:creationId xmlns:a16="http://schemas.microsoft.com/office/drawing/2014/main" id="{D94519B9-4E82-4BD2-BDC9-F13B3F305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431" y="3963557"/>
            <a:ext cx="2263127" cy="94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B60D43D-448A-4160-BF49-82C1DE177399}"/>
              </a:ext>
            </a:extLst>
          </p:cNvPr>
          <p:cNvSpPr txBox="1"/>
          <p:nvPr/>
        </p:nvSpPr>
        <p:spPr>
          <a:xfrm>
            <a:off x="3873946" y="3917273"/>
            <a:ext cx="21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DÓLAR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E11F6C8-6B00-49D4-A76A-7CFDA4E3D39A}"/>
              </a:ext>
            </a:extLst>
          </p:cNvPr>
          <p:cNvSpPr txBox="1"/>
          <p:nvPr/>
        </p:nvSpPr>
        <p:spPr>
          <a:xfrm>
            <a:off x="3867472" y="4491015"/>
            <a:ext cx="21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OURO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42A4EC0-704D-4AF9-9B56-E5FB40F59D04}"/>
              </a:ext>
            </a:extLst>
          </p:cNvPr>
          <p:cNvSpPr txBox="1"/>
          <p:nvPr/>
        </p:nvSpPr>
        <p:spPr>
          <a:xfrm>
            <a:off x="3873946" y="5064757"/>
            <a:ext cx="21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SELIC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1B5C603-0AF1-418A-AF70-C4C3B8D2E6FD}"/>
              </a:ext>
            </a:extLst>
          </p:cNvPr>
          <p:cNvSpPr txBox="1"/>
          <p:nvPr/>
        </p:nvSpPr>
        <p:spPr>
          <a:xfrm>
            <a:off x="3873946" y="5638499"/>
            <a:ext cx="21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SP&amp;500</a:t>
            </a:r>
          </a:p>
        </p:txBody>
      </p:sp>
      <p:pic>
        <p:nvPicPr>
          <p:cNvPr id="1032" name="Picture 8" descr="Nem tudo que reluz é ouro - ISTOÉ Independente">
            <a:extLst>
              <a:ext uri="{FF2B5EF4-FFF2-40B4-BE49-F238E27FC236}">
                <a16:creationId xmlns:a16="http://schemas.microsoft.com/office/drawing/2014/main" id="{CC8A943C-D79A-452A-BD24-9262A1B1E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124" y="4165623"/>
            <a:ext cx="1954379" cy="109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ale S.A. – Wikipédia, a enciclopédia livre">
            <a:extLst>
              <a:ext uri="{FF2B5EF4-FFF2-40B4-BE49-F238E27FC236}">
                <a16:creationId xmlns:a16="http://schemas.microsoft.com/office/drawing/2014/main" id="{09621FE5-52D5-4C6C-A3F3-76403B6F5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419" y="5928786"/>
            <a:ext cx="1329789" cy="51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olsas europeias estendem quedas com novas notícias sobre o coronavírus no  continente | Bolsas e índices | Valor Investe">
            <a:extLst>
              <a:ext uri="{FF2B5EF4-FFF2-40B4-BE49-F238E27FC236}">
                <a16:creationId xmlns:a16="http://schemas.microsoft.com/office/drawing/2014/main" id="{986172DE-B2CC-481B-8367-FD7824C5F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37" y="5270715"/>
            <a:ext cx="165735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21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Previsões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/>
              <a:t>Identificar o melhor momento para se investir</a:t>
            </a:r>
          </a:p>
        </p:txBody>
      </p:sp>
      <p:pic>
        <p:nvPicPr>
          <p:cNvPr id="5" name="Imagem 4" descr="Mesa de bilhar com bolas coloridas&#10;&#10;Descrição gerada automaticamente com confiança média">
            <a:extLst>
              <a:ext uri="{FF2B5EF4-FFF2-40B4-BE49-F238E27FC236}">
                <a16:creationId xmlns:a16="http://schemas.microsoft.com/office/drawing/2014/main" id="{988F5E79-1A87-466D-91FB-1036D3DCF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127" y="4659873"/>
            <a:ext cx="2554569" cy="202421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3AF7AED5-101B-410C-9E75-A805D3223D27}"/>
              </a:ext>
            </a:extLst>
          </p:cNvPr>
          <p:cNvGrpSpPr/>
          <p:nvPr/>
        </p:nvGrpSpPr>
        <p:grpSpPr>
          <a:xfrm>
            <a:off x="1522413" y="2460674"/>
            <a:ext cx="7753350" cy="3952875"/>
            <a:chOff x="1522413" y="2460674"/>
            <a:chExt cx="7753350" cy="3952875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D9BAFDC-1B28-4B2B-BC17-A9EC8BDA5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2413" y="2460674"/>
              <a:ext cx="7753350" cy="3952875"/>
            </a:xfrm>
            <a:prstGeom prst="rect">
              <a:avLst/>
            </a:prstGeom>
          </p:spPr>
        </p:pic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A70E1B78-00D0-4FAF-9262-F2ED30B05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8388" y="5373216"/>
              <a:ext cx="936104" cy="216024"/>
            </a:xfrm>
            <a:prstGeom prst="straightConnector1">
              <a:avLst/>
            </a:prstGeom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7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Considerações para previsão / Objetivo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1"/>
            <a:endParaRPr lang="pt-BR" dirty="0"/>
          </a:p>
          <a:p>
            <a:pPr lvl="1"/>
            <a:r>
              <a:rPr lang="pt-BR" dirty="0"/>
              <a:t>Prazo da aplicação: 30 pregões</a:t>
            </a:r>
          </a:p>
          <a:p>
            <a:pPr lvl="1"/>
            <a:r>
              <a:rPr lang="pt-BR" dirty="0"/>
              <a:t>Retorno pretendido: ~ 5%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Mínimo de acurácia de 50%</a:t>
            </a:r>
          </a:p>
        </p:txBody>
      </p:sp>
      <p:pic>
        <p:nvPicPr>
          <p:cNvPr id="5" name="Imagem 4" descr="Mesa de bilhar com bolas coloridas&#10;&#10;Descrição gerada automaticamente com confiança média">
            <a:extLst>
              <a:ext uri="{FF2B5EF4-FFF2-40B4-BE49-F238E27FC236}">
                <a16:creationId xmlns:a16="http://schemas.microsoft.com/office/drawing/2014/main" id="{988F5E79-1A87-466D-91FB-1036D3DCF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127" y="4659873"/>
            <a:ext cx="2554569" cy="20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3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02C95-C67C-4089-BDA6-8D525D24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para previsão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780A53-A2E0-478C-801E-0F5227C5F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Principais empresas do Índice Ibovespa (37%)</a:t>
            </a:r>
          </a:p>
          <a:p>
            <a:r>
              <a:rPr lang="pt-BR" dirty="0"/>
              <a:t>Fatores que influenciam as empresas</a:t>
            </a:r>
          </a:p>
          <a:p>
            <a:pPr lvl="1"/>
            <a:r>
              <a:rPr lang="pt-BR" dirty="0"/>
              <a:t>Dólar</a:t>
            </a:r>
          </a:p>
          <a:p>
            <a:pPr lvl="1"/>
            <a:r>
              <a:rPr lang="pt-BR" dirty="0"/>
              <a:t>Minério de Ferro</a:t>
            </a:r>
          </a:p>
          <a:p>
            <a:pPr lvl="1"/>
            <a:r>
              <a:rPr lang="pt-BR" dirty="0"/>
              <a:t>Petróleo</a:t>
            </a:r>
          </a:p>
          <a:p>
            <a:r>
              <a:rPr lang="pt-BR" dirty="0"/>
              <a:t>Ouro</a:t>
            </a:r>
          </a:p>
          <a:p>
            <a:r>
              <a:rPr lang="pt-BR" dirty="0"/>
              <a:t>Índices de carteiras teóricas: Bovespa / S&amp;P 500</a:t>
            </a:r>
          </a:p>
          <a:p>
            <a:r>
              <a:rPr lang="pt-BR" dirty="0"/>
              <a:t>Taxa Selic</a:t>
            </a:r>
          </a:p>
          <a:p>
            <a:endParaRPr lang="pt-BR" dirty="0"/>
          </a:p>
        </p:txBody>
      </p:sp>
      <p:pic>
        <p:nvPicPr>
          <p:cNvPr id="5" name="Imagem 4" descr="Forma&#10;&#10;Descrição gerada automaticamente com confiança baixa">
            <a:extLst>
              <a:ext uri="{FF2B5EF4-FFF2-40B4-BE49-F238E27FC236}">
                <a16:creationId xmlns:a16="http://schemas.microsoft.com/office/drawing/2014/main" id="{0EC75229-73D2-4BF5-99B0-8D77B28997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238" y="4594138"/>
            <a:ext cx="3298587" cy="22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4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Algoritmos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/>
              <a:t>Árvore</a:t>
            </a:r>
          </a:p>
          <a:p>
            <a:pPr rtl="0"/>
            <a:endParaRPr lang="pt-BR" dirty="0"/>
          </a:p>
          <a:p>
            <a:pPr rtl="0"/>
            <a:endParaRPr lang="pt-BR" dirty="0"/>
          </a:p>
          <a:p>
            <a:pPr rtl="0"/>
            <a:r>
              <a:rPr lang="pt-BR" dirty="0" err="1"/>
              <a:t>kNN</a:t>
            </a:r>
            <a:endParaRPr lang="pt-BR" dirty="0"/>
          </a:p>
          <a:p>
            <a:pPr rtl="0"/>
            <a:endParaRPr lang="pt-BR" dirty="0"/>
          </a:p>
          <a:p>
            <a:pPr rtl="0"/>
            <a:endParaRPr lang="pt-BR" dirty="0"/>
          </a:p>
          <a:p>
            <a:pPr rtl="0"/>
            <a:r>
              <a:rPr lang="pt-BR" dirty="0" err="1"/>
              <a:t>Random</a:t>
            </a:r>
            <a:r>
              <a:rPr lang="pt-BR" dirty="0"/>
              <a:t> Forest</a:t>
            </a:r>
          </a:p>
        </p:txBody>
      </p:sp>
      <p:pic>
        <p:nvPicPr>
          <p:cNvPr id="3" name="Imagem 2" descr="Forma&#10;&#10;Descrição gerada automaticamente com confiança baixa">
            <a:extLst>
              <a:ext uri="{FF2B5EF4-FFF2-40B4-BE49-F238E27FC236}">
                <a16:creationId xmlns:a16="http://schemas.microsoft.com/office/drawing/2014/main" id="{D23DD9BD-93DD-4AAD-AEF0-ED9889806B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24" y="3933056"/>
            <a:ext cx="3140549" cy="3140549"/>
          </a:xfrm>
          <a:prstGeom prst="rect">
            <a:avLst/>
          </a:prstGeom>
        </p:spPr>
      </p:pic>
      <p:pic>
        <p:nvPicPr>
          <p:cNvPr id="2050" name="Picture 2" descr="Árvore (estrutura de dados) – Wikipédia, a enciclopédia livre">
            <a:extLst>
              <a:ext uri="{FF2B5EF4-FFF2-40B4-BE49-F238E27FC236}">
                <a16:creationId xmlns:a16="http://schemas.microsoft.com/office/drawing/2014/main" id="{CD7EC36E-915A-4FDA-B763-0F4589E4B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155" y="1874719"/>
            <a:ext cx="1388902" cy="11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nho: Algoritmo KNN – Arthur César Abreu">
            <a:extLst>
              <a:ext uri="{FF2B5EF4-FFF2-40B4-BE49-F238E27FC236}">
                <a16:creationId xmlns:a16="http://schemas.microsoft.com/office/drawing/2014/main" id="{3B58BF25-B57B-4422-8F1D-D06112C0A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24" y="3276049"/>
            <a:ext cx="1512365" cy="103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andom Forests | Algoritmo de classificação | Modelo de previsão | Minitab">
            <a:extLst>
              <a:ext uri="{FF2B5EF4-FFF2-40B4-BE49-F238E27FC236}">
                <a16:creationId xmlns:a16="http://schemas.microsoft.com/office/drawing/2014/main" id="{4A1E3CB2-D448-4A73-A97C-E9373FDFF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531" y="4996011"/>
            <a:ext cx="196215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49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F940A-0953-4A01-96F3-A452D39B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Preparação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4DB589-FC35-45F2-981B-9381DEAF7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Limpeza  dos dados</a:t>
            </a:r>
          </a:p>
          <a:p>
            <a:r>
              <a:rPr lang="pt-BR" dirty="0"/>
              <a:t>Avaliação de Outliers</a:t>
            </a:r>
          </a:p>
          <a:p>
            <a:r>
              <a:rPr lang="pt-BR" dirty="0"/>
              <a:t>Seleção de Métricas</a:t>
            </a:r>
          </a:p>
          <a:p>
            <a:r>
              <a:rPr lang="pt-BR" dirty="0"/>
              <a:t>Criação de métricas (MM)</a:t>
            </a:r>
          </a:p>
          <a:p>
            <a:r>
              <a:rPr lang="pt-BR" dirty="0"/>
              <a:t>Retirada de métricas futuras</a:t>
            </a:r>
          </a:p>
          <a:p>
            <a:r>
              <a:rPr lang="pt-BR" dirty="0"/>
              <a:t>Aplicação dos algoritmos</a:t>
            </a:r>
          </a:p>
          <a:p>
            <a:endParaRPr lang="pt-BR" dirty="0"/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45280FEF-158D-453B-971B-B1480C93019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351" y="4725144"/>
            <a:ext cx="2202474" cy="2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6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Símbolos de Moeda 16: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309_TF02895262.potx" id="{CB20A6FF-C920-4878-B305-EFDA9DB737C1}" vid="{0203E328-3FF2-466D-93D3-0E812F4885DB}"/>
    </a:ext>
  </a:extLst>
</a:theme>
</file>

<file path=ppt/theme/theme2.xml><?xml version="1.0" encoding="utf-8"?>
<a:theme xmlns:a="http://schemas.openxmlformats.org/drawingml/2006/main" name="Tema do Offic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com símbolos monetários (widescreen)</Template>
  <TotalTime>451</TotalTime>
  <Words>263</Words>
  <Application>Microsoft Office PowerPoint</Application>
  <PresentationFormat>Personalizar</PresentationFormat>
  <Paragraphs>79</Paragraphs>
  <Slides>15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8" baseType="lpstr">
      <vt:lpstr>Arial</vt:lpstr>
      <vt:lpstr>Cambria</vt:lpstr>
      <vt:lpstr>Símbolos de Moeda 16:9</vt:lpstr>
      <vt:lpstr>Sugestionamento de Investimento e Melhor Momento</vt:lpstr>
      <vt:lpstr>Contexto</vt:lpstr>
      <vt:lpstr>Problemas</vt:lpstr>
      <vt:lpstr>Previsões</vt:lpstr>
      <vt:lpstr>Previsões</vt:lpstr>
      <vt:lpstr>Considerações para previsão / Objetivo</vt:lpstr>
      <vt:lpstr>Dados para previsão</vt:lpstr>
      <vt:lpstr>Algoritmos</vt:lpstr>
      <vt:lpstr>Preparação dos dados</vt:lpstr>
      <vt:lpstr>Conclusão</vt:lpstr>
      <vt:lpstr>Conclusão</vt:lpstr>
      <vt:lpstr>Conclusão</vt:lpstr>
      <vt:lpstr>Conclusão</vt:lpstr>
      <vt:lpstr>Conclusão</vt:lpstr>
      <vt:lpstr>Conclusão – Random Forest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Sugestionamento de Pilar e Momento de Investimento</dc:title>
  <dc:creator>Rafael Soares Melero</dc:creator>
  <cp:lastModifiedBy>Rafael Soares Melero</cp:lastModifiedBy>
  <cp:revision>24</cp:revision>
  <dcterms:created xsi:type="dcterms:W3CDTF">2021-10-12T21:36:20Z</dcterms:created>
  <dcterms:modified xsi:type="dcterms:W3CDTF">2021-12-03T23:17:15Z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